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</p:sldIdLst>
  <p:sldSz cy="32918400" cx="43891200"/>
  <p:notesSz cx="6858000" cy="9144000"/>
  <p:embeddedFontLst>
    <p:embeddedFont>
      <p:font typeface="Open Sans"/>
      <p:regular r:id="rId6"/>
      <p:bold r:id="rId7"/>
      <p:italic r:id="rId8"/>
      <p:boldItalic r:id="rId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0" roundtripDataSignature="AMtx7mhZAdTNCJq/ob7zDlzeeYeO1aSa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0" Type="http://customschemas.google.com/relationships/presentationmetadata" Target="metadata"/><Relationship Id="rId9" Type="http://schemas.openxmlformats.org/officeDocument/2006/relationships/font" Target="fonts/OpenSans-boldItalic.fntdata"/><Relationship Id="rId5" Type="http://schemas.openxmlformats.org/officeDocument/2006/relationships/slide" Target="slides/slide1.xml"/><Relationship Id="rId6" Type="http://schemas.openxmlformats.org/officeDocument/2006/relationships/font" Target="fonts/OpenSans-regular.fntdata"/><Relationship Id="rId7" Type="http://schemas.openxmlformats.org/officeDocument/2006/relationships/font" Target="fonts/OpenSans-bold.fntdata"/><Relationship Id="rId8" Type="http://schemas.openxmlformats.org/officeDocument/2006/relationships/font" Target="fonts/OpenSans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291840" y="5387342"/>
            <a:ext cx="37307520" cy="114604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5486400" y="17289782"/>
            <a:ext cx="32918400" cy="7947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/>
            </a:lvl1pPr>
            <a:lvl2pPr lvl="1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/>
            </a:lvl2pPr>
            <a:lvl3pPr lvl="2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/>
            </a:lvl3pPr>
            <a:lvl4pPr lvl="3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4pPr>
            <a:lvl5pPr lvl="4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5pPr>
            <a:lvl6pPr lvl="5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6pPr>
            <a:lvl7pPr lvl="6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7pPr>
            <a:lvl8pPr lvl="7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8pPr>
            <a:lvl9pPr lvl="8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9pPr>
          </a:lstStyle>
          <a:p/>
        </p:txBody>
      </p:sp>
      <p:sp>
        <p:nvSpPr>
          <p:cNvPr id="14" name="Google Shape;14;p3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 rot="5400000">
            <a:off x="11502389" y="278131"/>
            <a:ext cx="20886422" cy="37856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 rot="5400000">
            <a:off x="22193251" y="10968991"/>
            <a:ext cx="27896822" cy="9464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2990851" y="1779271"/>
            <a:ext cx="27896822" cy="27843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2994662" y="8206749"/>
            <a:ext cx="37856160" cy="13693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2994662" y="22029429"/>
            <a:ext cx="37856160" cy="72008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9600"/>
              <a:buNone/>
              <a:defRPr sz="96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8640"/>
              <a:buNone/>
              <a:defRPr sz="864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3017520" y="8763000"/>
            <a:ext cx="18653760" cy="20886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2" type="body"/>
          </p:nvPr>
        </p:nvSpPr>
        <p:spPr>
          <a:xfrm>
            <a:off x="22219920" y="8763000"/>
            <a:ext cx="18653760" cy="20886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023237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3023242" y="8069582"/>
            <a:ext cx="18568032" cy="39547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b="1" sz="11520"/>
            </a:lvl1pPr>
            <a:lvl2pPr indent="-2286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b="1" sz="9600"/>
            </a:lvl2pPr>
            <a:lvl3pPr indent="-2286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b="1" sz="8640"/>
            </a:lvl3pPr>
            <a:lvl4pPr indent="-2286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4pPr>
            <a:lvl5pPr indent="-2286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5pPr>
            <a:lvl6pPr indent="-2286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6pPr>
            <a:lvl7pPr indent="-2286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7pPr>
            <a:lvl8pPr indent="-2286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8pPr>
            <a:lvl9pPr indent="-2286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3023242" y="12024360"/>
            <a:ext cx="18568032" cy="176860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3" type="body"/>
          </p:nvPr>
        </p:nvSpPr>
        <p:spPr>
          <a:xfrm>
            <a:off x="22219922" y="8069582"/>
            <a:ext cx="18659477" cy="39547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b="1" sz="11520"/>
            </a:lvl1pPr>
            <a:lvl2pPr indent="-2286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b="1" sz="9600"/>
            </a:lvl2pPr>
            <a:lvl3pPr indent="-2286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b="1" sz="8640"/>
            </a:lvl3pPr>
            <a:lvl4pPr indent="-2286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4pPr>
            <a:lvl5pPr indent="-2286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5pPr>
            <a:lvl6pPr indent="-2286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6pPr>
            <a:lvl7pPr indent="-2286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7pPr>
            <a:lvl8pPr indent="-2286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8pPr>
            <a:lvl9pPr indent="-2286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b="1" sz="7680"/>
            </a:lvl9pPr>
          </a:lstStyle>
          <a:p/>
        </p:txBody>
      </p:sp>
      <p:sp>
        <p:nvSpPr>
          <p:cNvPr id="41" name="Google Shape;41;p7"/>
          <p:cNvSpPr txBox="1"/>
          <p:nvPr>
            <p:ph idx="4" type="body"/>
          </p:nvPr>
        </p:nvSpPr>
        <p:spPr>
          <a:xfrm>
            <a:off x="22219922" y="12024360"/>
            <a:ext cx="18659477" cy="176860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3023237" y="2194560"/>
            <a:ext cx="14156054" cy="76809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18659477" y="4739647"/>
            <a:ext cx="22219920" cy="233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120396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5360"/>
              <a:buChar char="•"/>
              <a:defRPr sz="15360"/>
            </a:lvl1pPr>
            <a:lvl2pPr indent="-108204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3440"/>
              <a:buChar char="•"/>
              <a:defRPr sz="13439"/>
            </a:lvl2pPr>
            <a:lvl3pPr indent="-96012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Char char="•"/>
              <a:defRPr sz="11520"/>
            </a:lvl3pPr>
            <a:lvl4pPr indent="-8382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4pPr>
            <a:lvl5pPr indent="-8382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5pPr>
            <a:lvl6pPr indent="-8382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6pPr>
            <a:lvl7pPr indent="-8382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7pPr>
            <a:lvl8pPr indent="-8382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8pPr>
            <a:lvl9pPr indent="-8382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9pPr>
          </a:lstStyle>
          <a:p/>
        </p:txBody>
      </p:sp>
      <p:sp>
        <p:nvSpPr>
          <p:cNvPr id="57" name="Google Shape;57;p10"/>
          <p:cNvSpPr txBox="1"/>
          <p:nvPr>
            <p:ph idx="2" type="body"/>
          </p:nvPr>
        </p:nvSpPr>
        <p:spPr>
          <a:xfrm>
            <a:off x="3023237" y="9875520"/>
            <a:ext cx="14156054" cy="18295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indent="-2286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indent="-2286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indent="-2286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indent="-2286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indent="-2286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indent="-2286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indent="-2286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indent="-2286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/>
        </p:txBody>
      </p:sp>
      <p:sp>
        <p:nvSpPr>
          <p:cNvPr id="58" name="Google Shape;58;p10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3023237" y="2194560"/>
            <a:ext cx="14156054" cy="76809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/>
          <p:nvPr>
            <p:ph idx="2" type="pic"/>
          </p:nvPr>
        </p:nvSpPr>
        <p:spPr>
          <a:xfrm>
            <a:off x="18659477" y="4739647"/>
            <a:ext cx="22219920" cy="233934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3023237" y="9875520"/>
            <a:ext cx="14156054" cy="18295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indent="-228600" lvl="1" marL="914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indent="-228600" lvl="2" marL="1371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indent="-228600" lvl="3" marL="1828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indent="-228600" lvl="4" marL="22860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indent="-228600" lvl="5" marL="2743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indent="-228600" lvl="6" marL="32004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indent="-228600" lvl="7" marL="3657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indent="-228600" lvl="8" marL="41148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120"/>
              <a:buFont typeface="Calibri"/>
              <a:buNone/>
              <a:defRPr b="0" i="0" sz="2112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1082040" lvl="0" marL="457200" marR="0" rtl="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3440"/>
              <a:buFont typeface="Arial"/>
              <a:buChar char="•"/>
              <a:defRPr b="0" i="0" sz="1343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960120" lvl="1" marL="9144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Font typeface="Arial"/>
              <a:buChar char="•"/>
              <a:defRPr b="0" i="0" sz="1152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38200" lvl="2" marL="13716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•"/>
              <a:defRPr b="0" i="0" sz="9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777239" lvl="3" marL="18288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777239" lvl="4" marL="22860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777239" lvl="5" marL="27432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777239" lvl="6" marL="32004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77239" lvl="7" marL="36576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777240" lvl="8" marL="41148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2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2.png"/><Relationship Id="rId9" Type="http://schemas.openxmlformats.org/officeDocument/2006/relationships/image" Target="../media/image7.jp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3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43891200" cy="4445876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258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1"/>
          <p:cNvPicPr preferRelativeResize="0"/>
          <p:nvPr/>
        </p:nvPicPr>
        <p:blipFill rotWithShape="1">
          <a:blip r:embed="rId3">
            <a:alphaModFix amt="46000"/>
          </a:blip>
          <a:srcRect b="0" l="0" r="0" t="0"/>
          <a:stretch/>
        </p:blipFill>
        <p:spPr>
          <a:xfrm>
            <a:off x="0" y="4445875"/>
            <a:ext cx="43891198" cy="2847252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/>
          <p:nvPr/>
        </p:nvSpPr>
        <p:spPr>
          <a:xfrm>
            <a:off x="29249425" y="12067675"/>
            <a:ext cx="13708800" cy="5751600"/>
          </a:xfrm>
          <a:prstGeom prst="flowChartAlternateProcess">
            <a:avLst/>
          </a:prstGeom>
          <a:solidFill>
            <a:srgbClr val="500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1021150" y="4924375"/>
            <a:ext cx="20665500" cy="6652500"/>
          </a:xfrm>
          <a:prstGeom prst="flowChartAlternateProcess">
            <a:avLst/>
          </a:prstGeom>
          <a:solidFill>
            <a:srgbClr val="5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MOTIVATION</a:t>
            </a:r>
            <a:endParaRPr/>
          </a:p>
          <a:p>
            <a:pPr indent="-5334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●"/>
            </a:pPr>
            <a:r>
              <a:rPr b="1" lang="en-US" sz="4800">
                <a:solidFill>
                  <a:schemeClr val="lt1"/>
                </a:solidFill>
              </a:rPr>
              <a:t>Residual stress widely exists in the thin-film material (metal, semiconductor and dielectric) layers used in IC manufacturing. </a:t>
            </a:r>
            <a:endParaRPr b="1" sz="4800">
              <a:solidFill>
                <a:schemeClr val="lt1"/>
              </a:solidFill>
            </a:endParaRPr>
          </a:p>
          <a:p>
            <a:pPr indent="-5334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The residual stress can significantly impact the device device behavior, performance, reliability and manufacturability.</a:t>
            </a:r>
            <a:endParaRPr b="1" sz="4800">
              <a:solidFill>
                <a:schemeClr val="lt1"/>
              </a:solidFill>
            </a:endParaRPr>
          </a:p>
          <a:p>
            <a:pPr indent="-5334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Fast and accurate characterization of r</a:t>
            </a:r>
            <a:r>
              <a:rPr b="1" lang="en-US" sz="4800">
                <a:solidFill>
                  <a:schemeClr val="lt1"/>
                </a:solidFill>
              </a:rPr>
              <a:t>esidual</a:t>
            </a:r>
            <a:r>
              <a:rPr b="1" lang="en-US" sz="4800">
                <a:solidFill>
                  <a:schemeClr val="lt1"/>
                </a:solidFill>
              </a:rPr>
              <a:t> stress is critical for the stress control and optimization of the fabrication process.</a:t>
            </a:r>
            <a:endParaRPr b="1" sz="4800">
              <a:solidFill>
                <a:schemeClr val="lt1"/>
              </a:solidFill>
            </a:endParaRPr>
          </a:p>
          <a:p>
            <a:pPr indent="-127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Noto Sans Symbols"/>
              <a:buNone/>
            </a:pPr>
            <a:r>
              <a:t/>
            </a:r>
            <a:endParaRPr b="1" i="0" sz="8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22427125" y="4924375"/>
            <a:ext cx="20665500" cy="6652500"/>
          </a:xfrm>
          <a:prstGeom prst="flowChartAlternateProcess">
            <a:avLst/>
          </a:prstGeom>
          <a:solidFill>
            <a:srgbClr val="5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HYPOTHESIS</a:t>
            </a:r>
            <a:endParaRPr b="1" i="0" sz="8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33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Residual stress is contributed by a large number of factors, which can be either compressive or tensile.</a:t>
            </a:r>
            <a:endParaRPr b="1" sz="4800">
              <a:solidFill>
                <a:schemeClr val="lt1"/>
              </a:solidFill>
            </a:endParaRPr>
          </a:p>
          <a:p>
            <a:pPr indent="-533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When deposited on one side, the residual stress in the thin film can cause bending or warpage of the supporting substrate.</a:t>
            </a:r>
            <a:endParaRPr b="1" sz="4800">
              <a:solidFill>
                <a:schemeClr val="lt1"/>
              </a:solidFill>
            </a:endParaRPr>
          </a:p>
          <a:p>
            <a:pPr indent="-533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The overall residual stress and its spatial distribution can be characterized by the local curvature of the substrate. </a:t>
            </a:r>
            <a:endParaRPr b="0" i="0" sz="4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14976050" y="12067675"/>
            <a:ext cx="14001600" cy="20352300"/>
          </a:xfrm>
          <a:prstGeom prst="flowChartAlternateProcess">
            <a:avLst/>
          </a:prstGeom>
          <a:solidFill>
            <a:srgbClr val="5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DISCUSSION</a:t>
            </a:r>
            <a:r>
              <a:rPr b="1" i="0" lang="en-US" sz="9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5334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Average stress level: -123.8 MPa</a:t>
            </a:r>
            <a:endParaRPr b="1" sz="4800">
              <a:solidFill>
                <a:schemeClr val="lt1"/>
              </a:solidFill>
            </a:endParaRPr>
          </a:p>
          <a:p>
            <a:pPr indent="-5334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Standard Deviation of 0.0183 MPa</a:t>
            </a:r>
            <a:endParaRPr b="1" sz="4800">
              <a:solidFill>
                <a:schemeClr val="lt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</a:endParaRPr>
          </a:p>
          <a:p>
            <a:pPr indent="-5334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Negative stress means the deposited film is under compression, which makes the substrate buckle up.</a:t>
            </a:r>
            <a:endParaRPr b="1" sz="4800">
              <a:solidFill>
                <a:schemeClr val="lt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</a:endParaRPr>
          </a:p>
          <a:p>
            <a:pPr indent="-5334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Some variation between the parts of the wafer, but still fairly closely grouped across the surface of the wafer sample.</a:t>
            </a:r>
            <a:endParaRPr b="1" sz="4800">
              <a:solidFill>
                <a:schemeClr val="lt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29249275" y="18096150"/>
            <a:ext cx="13708800" cy="9303300"/>
          </a:xfrm>
          <a:prstGeom prst="flowChartAlternateProcess">
            <a:avLst/>
          </a:prstGeom>
          <a:solidFill>
            <a:srgbClr val="5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</a:endParaRPr>
          </a:p>
          <a:p>
            <a:pPr indent="-5334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Wafer curvature measurements under a surface profiler can serve as an quick and effective way for non-destructive </a:t>
            </a:r>
            <a:r>
              <a:rPr b="1" lang="en-US" sz="4800">
                <a:solidFill>
                  <a:schemeClr val="lt1"/>
                </a:solidFill>
              </a:rPr>
              <a:t>evaluation</a:t>
            </a:r>
            <a:r>
              <a:rPr b="1" lang="en-US" sz="4800">
                <a:solidFill>
                  <a:schemeClr val="lt1"/>
                </a:solidFill>
              </a:rPr>
              <a:t> of residual stress in thin films.</a:t>
            </a:r>
            <a:endParaRPr b="1" sz="4800">
              <a:solidFill>
                <a:schemeClr val="lt1"/>
              </a:solidFill>
            </a:endParaRPr>
          </a:p>
          <a:p>
            <a:pPr indent="0" lvl="0" marL="45720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</a:endParaRPr>
          </a:p>
          <a:p>
            <a:pPr indent="-5334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This method can be expanded for the investigation of different deposition conditions and different materials.</a:t>
            </a:r>
            <a:endParaRPr sz="4400">
              <a:solidFill>
                <a:schemeClr val="lt1"/>
              </a:solidFill>
            </a:endParaRPr>
          </a:p>
        </p:txBody>
      </p:sp>
      <p:pic>
        <p:nvPicPr>
          <p:cNvPr id="91" name="Google Shape;91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8499" y="-416635"/>
            <a:ext cx="10253438" cy="3417813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1" y="1980800"/>
            <a:ext cx="11979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of Electrical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&amp; Computer Engineering</a:t>
            </a:r>
            <a:endParaRPr/>
          </a:p>
        </p:txBody>
      </p:sp>
      <p:sp>
        <p:nvSpPr>
          <p:cNvPr id="93" name="Google Shape;93;p1"/>
          <p:cNvSpPr/>
          <p:nvPr/>
        </p:nvSpPr>
        <p:spPr>
          <a:xfrm>
            <a:off x="29249300" y="27808700"/>
            <a:ext cx="14001900" cy="4460700"/>
          </a:xfrm>
          <a:prstGeom prst="flowChartAlternateProcess">
            <a:avLst/>
          </a:prstGeom>
          <a:solidFill>
            <a:srgbClr val="5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ACKNOWLEDGEMENT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We thank Samsung Austin Semiconductor for providing funding support for the fellowship and cleanroom access and also AggieFab Nanofabrication Facility staff for technical support in equipment training and usage.</a:t>
            </a:r>
            <a:endParaRPr sz="4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11881725" y="287600"/>
            <a:ext cx="32009700" cy="38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8800">
                <a:solidFill>
                  <a:schemeClr val="lt1"/>
                </a:solidFill>
              </a:rPr>
              <a:t>Residual Stresses in Deposited Thin-Film Material Layers for IC Manufacturing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lt1"/>
                </a:solidFill>
              </a:rPr>
              <a:t>Henry Baxter, Dennis Binford, Gavin Cervantez, Matthew Heilig  Advisor: Dr. Jun </a:t>
            </a:r>
            <a:r>
              <a:rPr b="1" lang="en-US" sz="6600">
                <a:solidFill>
                  <a:schemeClr val="lt1"/>
                </a:solidFill>
              </a:rPr>
              <a:t>Zou</a:t>
            </a:r>
            <a:endParaRPr/>
          </a:p>
        </p:txBody>
      </p:sp>
      <p:sp>
        <p:nvSpPr>
          <p:cNvPr id="95" name="Google Shape;95;p1"/>
          <p:cNvSpPr/>
          <p:nvPr/>
        </p:nvSpPr>
        <p:spPr>
          <a:xfrm>
            <a:off x="702675" y="12055375"/>
            <a:ext cx="14001600" cy="20352300"/>
          </a:xfrm>
          <a:prstGeom prst="flowChartAlternateProcess">
            <a:avLst/>
          </a:prstGeom>
          <a:solidFill>
            <a:srgbClr val="5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b="1" sz="9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334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Substrate: 200-μm {100} single-crystal silicon wafer</a:t>
            </a:r>
            <a:endParaRPr b="1" sz="4800">
              <a:solidFill>
                <a:schemeClr val="lt1"/>
              </a:solidFill>
            </a:endParaRPr>
          </a:p>
          <a:p>
            <a:pPr indent="-5334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Deposited thin film: 200-nm SiO</a:t>
            </a:r>
            <a:r>
              <a:rPr b="1" baseline="-25000" lang="en-US" sz="4800">
                <a:solidFill>
                  <a:schemeClr val="lt1"/>
                </a:solidFill>
              </a:rPr>
              <a:t>2</a:t>
            </a:r>
            <a:r>
              <a:rPr b="1" lang="en-US" sz="4800">
                <a:solidFill>
                  <a:schemeClr val="lt1"/>
                </a:solidFill>
              </a:rPr>
              <a:t> with  PECVD</a:t>
            </a:r>
            <a:endParaRPr b="1" sz="4800">
              <a:solidFill>
                <a:schemeClr val="lt1"/>
              </a:solidFill>
            </a:endParaRPr>
          </a:p>
          <a:p>
            <a:pPr indent="-5334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b="1" lang="en-US" sz="4800">
                <a:solidFill>
                  <a:schemeClr val="lt1"/>
                </a:solidFill>
              </a:rPr>
              <a:t>Wafer </a:t>
            </a:r>
            <a:r>
              <a:rPr b="1" lang="en-US" sz="4800">
                <a:solidFill>
                  <a:schemeClr val="lt1"/>
                </a:solidFill>
              </a:rPr>
              <a:t>curvature measurement</a:t>
            </a:r>
            <a:r>
              <a:rPr b="1" lang="en-US" sz="4800">
                <a:solidFill>
                  <a:schemeClr val="lt1"/>
                </a:solidFill>
              </a:rPr>
              <a:t>: Bruker Dektak</a:t>
            </a:r>
            <a:r>
              <a:rPr b="1" baseline="30000" lang="en-US" sz="4800">
                <a:solidFill>
                  <a:schemeClr val="lt1"/>
                </a:solidFill>
              </a:rPr>
              <a:t>Ⓡ</a:t>
            </a:r>
            <a:r>
              <a:rPr b="1" lang="en-US" sz="4800">
                <a:solidFill>
                  <a:schemeClr val="lt1"/>
                </a:solidFill>
              </a:rPr>
              <a:t> Surface Profiler</a:t>
            </a:r>
            <a:endParaRPr b="1" sz="48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4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6" name="Google Shape;96;p1"/>
          <p:cNvPicPr preferRelativeResize="0"/>
          <p:nvPr/>
        </p:nvPicPr>
        <p:blipFill rotWithShape="1">
          <a:blip r:embed="rId5">
            <a:alphaModFix/>
          </a:blip>
          <a:srcRect b="0" l="0" r="0" t="14427"/>
          <a:stretch/>
        </p:blipFill>
        <p:spPr>
          <a:xfrm>
            <a:off x="31158625" y="12055375"/>
            <a:ext cx="9890400" cy="3417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97" name="Google Shape;97;p1" title="Calculated Strain Dat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86500" y="24922600"/>
            <a:ext cx="7668792" cy="575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" title="Measured Profile Data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86500" y="18829592"/>
            <a:ext cx="7668799" cy="5751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276476" y="22957374"/>
            <a:ext cx="11400600" cy="8550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00" name="Google Shape;100;p1"/>
          <p:cNvSpPr txBox="1"/>
          <p:nvPr/>
        </p:nvSpPr>
        <p:spPr>
          <a:xfrm>
            <a:off x="29533825" y="15099150"/>
            <a:ext cx="4998300" cy="29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>
                <a:solidFill>
                  <a:schemeClr val="lt1"/>
                </a:solidFill>
              </a:rPr>
              <a:t>T</a:t>
            </a:r>
            <a:r>
              <a:rPr baseline="-25000" lang="en-US" sz="4400">
                <a:solidFill>
                  <a:schemeClr val="lt1"/>
                </a:solidFill>
              </a:rPr>
              <a:t>f</a:t>
            </a:r>
            <a:r>
              <a:rPr lang="en-US" sz="4400">
                <a:solidFill>
                  <a:schemeClr val="lt1"/>
                </a:solidFill>
              </a:rPr>
              <a:t>- Residual Stress</a:t>
            </a:r>
            <a:endParaRPr sz="44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>
                <a:solidFill>
                  <a:schemeClr val="lt1"/>
                </a:solidFill>
              </a:rPr>
              <a:t>h</a:t>
            </a:r>
            <a:r>
              <a:rPr baseline="-25000" lang="en-US" sz="4400">
                <a:solidFill>
                  <a:schemeClr val="lt1"/>
                </a:solidFill>
              </a:rPr>
              <a:t>f</a:t>
            </a:r>
            <a:r>
              <a:rPr lang="en-US" sz="4400">
                <a:solidFill>
                  <a:schemeClr val="lt1"/>
                </a:solidFill>
              </a:rPr>
              <a:t>-Film thickness </a:t>
            </a:r>
            <a:endParaRPr sz="44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>
                <a:solidFill>
                  <a:schemeClr val="lt1"/>
                </a:solidFill>
              </a:rPr>
              <a:t>R- Radius of curve </a:t>
            </a:r>
            <a:endParaRPr sz="1343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34532050" y="15099150"/>
            <a:ext cx="8409900" cy="27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</a:rPr>
              <a:t>E</a:t>
            </a:r>
            <a:r>
              <a:rPr baseline="-25000" lang="en-US" sz="4400">
                <a:solidFill>
                  <a:schemeClr val="lt1"/>
                </a:solidFill>
              </a:rPr>
              <a:t>s</a:t>
            </a:r>
            <a:r>
              <a:rPr lang="en-US" sz="4400">
                <a:solidFill>
                  <a:schemeClr val="lt1"/>
                </a:solidFill>
              </a:rPr>
              <a:t>- Substrate </a:t>
            </a:r>
            <a:r>
              <a:rPr lang="en-US" sz="4400">
                <a:solidFill>
                  <a:schemeClr val="lt1"/>
                </a:solidFill>
              </a:rPr>
              <a:t>Young's Modulus </a:t>
            </a:r>
            <a:endParaRPr sz="44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</a:rPr>
              <a:t>h</a:t>
            </a:r>
            <a:r>
              <a:rPr baseline="-25000" lang="en-US" sz="4400">
                <a:solidFill>
                  <a:schemeClr val="lt1"/>
                </a:solidFill>
              </a:rPr>
              <a:t>s</a:t>
            </a:r>
            <a:r>
              <a:rPr lang="en-US" sz="4400">
                <a:solidFill>
                  <a:schemeClr val="lt1"/>
                </a:solidFill>
              </a:rPr>
              <a:t>- Substrate thickness</a:t>
            </a:r>
            <a:endParaRPr sz="44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</a:rPr>
              <a:t>v</a:t>
            </a:r>
            <a:r>
              <a:rPr baseline="-25000" lang="en-US" sz="4400">
                <a:solidFill>
                  <a:schemeClr val="lt1"/>
                </a:solidFill>
              </a:rPr>
              <a:t>s</a:t>
            </a:r>
            <a:r>
              <a:rPr lang="en-US" sz="4400">
                <a:solidFill>
                  <a:schemeClr val="lt1"/>
                </a:solidFill>
              </a:rPr>
              <a:t>- Poisson ratio of 100 Si crystal</a:t>
            </a:r>
            <a:endParaRPr sz="1343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>
                <a:solidFill>
                  <a:schemeClr val="lt1"/>
                </a:solidFill>
              </a:rPr>
              <a:t>	</a:t>
            </a:r>
            <a:endParaRPr sz="4400">
              <a:solidFill>
                <a:schemeClr val="lt1"/>
              </a:solidFill>
            </a:endParaRPr>
          </a:p>
        </p:txBody>
      </p:sp>
      <p:pic>
        <p:nvPicPr>
          <p:cNvPr id="102" name="Google Shape;102;p1" title="IMG_4852.JPEG"/>
          <p:cNvPicPr preferRelativeResize="0"/>
          <p:nvPr/>
        </p:nvPicPr>
        <p:blipFill rotWithShape="1">
          <a:blip r:embed="rId9">
            <a:alphaModFix/>
          </a:blip>
          <a:srcRect b="33078" l="51174" r="0" t="25411"/>
          <a:stretch/>
        </p:blipFill>
        <p:spPr>
          <a:xfrm>
            <a:off x="1080775" y="18786550"/>
            <a:ext cx="5074226" cy="5751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" title="IMG_4852.JPEG"/>
          <p:cNvPicPr preferRelativeResize="0"/>
          <p:nvPr/>
        </p:nvPicPr>
        <p:blipFill rotWithShape="1">
          <a:blip r:embed="rId9">
            <a:alphaModFix/>
          </a:blip>
          <a:srcRect b="35945" l="0" r="48825" t="24047"/>
          <a:stretch/>
        </p:blipFill>
        <p:spPr>
          <a:xfrm>
            <a:off x="1080775" y="25154038"/>
            <a:ext cx="5074226" cy="5288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2019-04-03T20:41:17Z</dcterms:created>
  <dc:creator>Microsoft Office User</dc:creator>
</cp:coreProperties>
</file>